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7" r:id="rId2"/>
    <p:sldId id="266" r:id="rId3"/>
    <p:sldId id="602" r:id="rId4"/>
    <p:sldId id="597" r:id="rId5"/>
    <p:sldId id="600" r:id="rId6"/>
    <p:sldId id="578" r:id="rId7"/>
    <p:sldId id="579" r:id="rId8"/>
    <p:sldId id="580" r:id="rId9"/>
    <p:sldId id="581" r:id="rId10"/>
    <p:sldId id="601" r:id="rId11"/>
    <p:sldId id="546" r:id="rId12"/>
  </p:sldIdLst>
  <p:sldSz cx="12192000" cy="6858000"/>
  <p:notesSz cx="6858000" cy="9144000"/>
  <p:embeddedFontLst>
    <p:embeddedFont>
      <p:font typeface="Constantia" panose="02030602050306030303" pitchFamily="18" charset="0"/>
      <p:regular r:id="rId15"/>
      <p:bold r:id="rId16"/>
      <p:italic r:id="rId17"/>
      <p:boldItalic r:id="rId18"/>
    </p:embeddedFont>
    <p:embeddedFont>
      <p:font typeface="Droid Sans Mono" panose="020B0609030804020204" pitchFamily="49" charset="0"/>
      <p:regular r:id="rId19"/>
    </p:embeddedFont>
    <p:embeddedFont>
      <p:font typeface="나눔스퀘어_ac" panose="020B0600000101010101" pitchFamily="50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배달의민족 도현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5F1FF"/>
    <a:srgbClr val="E9FFE8"/>
    <a:srgbClr val="FAFAFA"/>
    <a:srgbClr val="FFC000"/>
    <a:srgbClr val="B83D00"/>
    <a:srgbClr val="0000FF"/>
    <a:srgbClr val="EBEBFF"/>
    <a:srgbClr val="CB4A00"/>
    <a:srgbClr val="F1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8783" autoAdjust="0"/>
  </p:normalViewPr>
  <p:slideViewPr>
    <p:cSldViewPr snapToGrid="0">
      <p:cViewPr varScale="1">
        <p:scale>
          <a:sx n="90" d="100"/>
          <a:sy n="90" d="100"/>
        </p:scale>
        <p:origin x="98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DD5BEB4-D962-56C9-211E-8F977B7348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BF1E71-F862-D7FB-63F1-783761B55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1F44-2F5C-4C8C-B591-4C0F77A51F00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F0262-426B-4025-6FD0-C122CB6575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2E99CD-6F65-B161-1963-D8D55E994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1F81D-CF23-4F78-A62D-F1D574FB8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28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9160-6CF6-4557-BDC1-99CA094415F4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A1EB3-01E8-40B4-83F7-063188614C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45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437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94290-C229-A357-25A8-1479C750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A4531-670C-60B9-FF69-9CEB99B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6F086F-2F41-790E-D0E6-D0C6FF40A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0696EC-650D-AE13-A9AD-46CD1CA91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3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B708F-974E-3BCF-6102-109D1E3EC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D1DE14E-20F5-C338-9189-C2A4096DF2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868AD62-6754-4794-2FF4-70286724F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366391-243C-A422-26A6-27A19A5B74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44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C5457-91A2-0120-7D85-D582597B1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E496DD-F6A8-11C2-A81E-77BAC7BBE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13F395-EFC9-1915-A583-74F0A571AA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E84A36-C4E2-EE91-8132-A5AACC51DE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3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DCCFC-D6CC-7686-EE05-A76A1E6B8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8C8AC79-E2B3-0A43-2E0F-9246E2668A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CB9350-96D4-5437-E62E-152350692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3335F-5912-1C01-FC5E-FA5F767C0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897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4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배달의민족 도현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93485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67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45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작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04948" y="726605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346133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2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별 실습 리마인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9" y="150895"/>
            <a:ext cx="52770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팀별 실습 리마인드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810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리어프리 키오스크 구현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구현하기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124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리어프리 키오스크 발표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8510" y="150895"/>
            <a:ext cx="5902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발표하기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2471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nus: Stream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67289" y="150895"/>
            <a:ext cx="61266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Bonus: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Streamlit</a:t>
            </a:r>
            <a:endParaRPr lang="ko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3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E2B6B4-D109-B26C-3AB9-DF617DA06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DF577-0BC5-784C-A378-D527D892C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35CC3-6410-12A6-9461-B70118905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85BD-BB8B-4D47-967A-9B0949E643E6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44A1D9-FFF2-87AA-12CA-1DA457A70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4421C1-538E-69DD-92B0-240CAC27D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55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0" r:id="rId3"/>
    <p:sldLayoutId id="2147483666" r:id="rId4"/>
    <p:sldLayoutId id="2147483671" r:id="rId5"/>
    <p:sldLayoutId id="2147483672" r:id="rId6"/>
    <p:sldLayoutId id="2147483673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10795603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인공지능과 함께하는 </a:t>
            </a:r>
            <a:r>
              <a:rPr lang="ko-KR" alt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만들기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175881" y="4067808"/>
            <a:ext cx="704567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중흥중학교</a:t>
            </a:r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C8A1BFA-129F-E030-8225-C5CB2057A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6D62456A-CAF8-C19A-D9C7-706A053761EE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336B6E-3F7C-BF24-9BAA-C4E727725F65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참고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 인식 모드와 일반 모드 분기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D1C8B358-2578-6FB0-CF6B-89FD3A6165C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CCCBFE64-5798-C525-CCCC-16334FD89C16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D4822C8-225B-D1C3-43FB-074D6995C06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0AB7F66A-EDAD-C8A0-54B3-9880D373A74D}"/>
              </a:ext>
            </a:extLst>
          </p:cNvPr>
          <p:cNvSpPr/>
          <p:nvPr/>
        </p:nvSpPr>
        <p:spPr>
          <a:xfrm>
            <a:off x="1786232" y="1860926"/>
            <a:ext cx="935375" cy="38888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Code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8AD5E-BD3A-AB13-4673-CF8BE3E89600}"/>
              </a:ext>
            </a:extLst>
          </p:cNvPr>
          <p:cNvSpPr txBox="1"/>
          <p:nvPr/>
        </p:nvSpPr>
        <p:spPr>
          <a:xfrm>
            <a:off x="1786232" y="2241486"/>
            <a:ext cx="8998104" cy="1423094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>
              <a:lnSpc>
                <a:spcPts val="1725"/>
              </a:lnSpc>
            </a:pPr>
            <a:r>
              <a:rPr lang="en-US" altLang="ko-KR" sz="1600" b="0" i="1" dirty="0">
                <a:solidFill>
                  <a:srgbClr val="83D6C5"/>
                </a:solidFill>
                <a:effectLst/>
                <a:latin typeface="Droid Sans Mono" panose="020B0609030804020204" pitchFamily="49" charset="0"/>
              </a:rPr>
              <a:t>import</a:t>
            </a:r>
            <a:r>
              <a:rPr lang="en-US" altLang="ko-KR" sz="1600" b="0" dirty="0">
                <a:solidFill>
                  <a:srgbClr val="D8DEE9"/>
                </a:solidFill>
                <a:effectLst/>
                <a:latin typeface="Droid Sans Mono" panose="020B0609030804020204" pitchFamily="49" charset="0"/>
              </a:rPr>
              <a:t> </a:t>
            </a:r>
            <a:r>
              <a:rPr lang="en-US" altLang="ko-KR" sz="1600" b="0" dirty="0" err="1">
                <a:solidFill>
                  <a:srgbClr val="D1D1D1"/>
                </a:solidFill>
                <a:effectLst/>
                <a:latin typeface="Droid Sans Mono" panose="020B0609030804020204" pitchFamily="49" charset="0"/>
              </a:rPr>
              <a:t>os</a:t>
            </a:r>
            <a:endParaRPr lang="en-US" altLang="ko-KR" sz="1600" b="0" dirty="0">
              <a:solidFill>
                <a:srgbClr val="D8DEE9"/>
              </a:solidFill>
              <a:effectLst/>
              <a:latin typeface="Droid Sans Mono" panose="020B0609030804020204" pitchFamily="49" charset="0"/>
            </a:endParaRPr>
          </a:p>
          <a:p>
            <a:pPr>
              <a:lnSpc>
                <a:spcPts val="1725"/>
              </a:lnSpc>
              <a:buNone/>
            </a:pPr>
            <a:endParaRPr lang="en-US" altLang="ko-KR" sz="1600" b="0" i="1" dirty="0">
              <a:solidFill>
                <a:srgbClr val="83D6C5"/>
              </a:solidFill>
              <a:effectLst/>
            </a:endParaRPr>
          </a:p>
          <a:p>
            <a:pPr>
              <a:lnSpc>
                <a:spcPts val="1725"/>
              </a:lnSpc>
              <a:buNone/>
            </a:pPr>
            <a:r>
              <a:rPr lang="en-US" altLang="ko-KR" sz="1600" b="0" i="1" dirty="0">
                <a:solidFill>
                  <a:srgbClr val="83D6C5"/>
                </a:solidFill>
                <a:effectLst/>
              </a:rPr>
              <a:t>if</a:t>
            </a:r>
            <a:r>
              <a:rPr lang="en-US" altLang="ko-KR" sz="1600" b="0" dirty="0">
                <a:solidFill>
                  <a:srgbClr val="D8DEE9"/>
                </a:solidFill>
                <a:effectLst/>
              </a:rPr>
              <a:t> </a:t>
            </a:r>
            <a:r>
              <a:rPr lang="en-US" altLang="ko-KR" sz="1600" b="0" dirty="0" err="1">
                <a:solidFill>
                  <a:srgbClr val="D1D1D1"/>
                </a:solidFill>
                <a:effectLst/>
              </a:rPr>
              <a:t>st</a:t>
            </a:r>
            <a:r>
              <a:rPr lang="en-US" altLang="ko-KR" sz="1600" b="0" dirty="0" err="1">
                <a:solidFill>
                  <a:srgbClr val="D6D6DD"/>
                </a:solidFill>
                <a:effectLst/>
              </a:rPr>
              <a:t>.</a:t>
            </a:r>
            <a:r>
              <a:rPr lang="en-US" altLang="ko-KR" sz="1600" b="0" dirty="0" err="1">
                <a:solidFill>
                  <a:srgbClr val="AA9BF5"/>
                </a:solidFill>
                <a:effectLst/>
              </a:rPr>
              <a:t>button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(</a:t>
            </a:r>
            <a:r>
              <a:rPr lang="en-US" altLang="ko-KR" sz="1600" b="0" dirty="0">
                <a:solidFill>
                  <a:srgbClr val="E394DC"/>
                </a:solidFill>
                <a:effectLst/>
              </a:rPr>
              <a:t>"</a:t>
            </a:r>
            <a:r>
              <a:rPr lang="ko-KR" altLang="en-US" sz="1600" b="0" dirty="0" err="1">
                <a:solidFill>
                  <a:srgbClr val="E394DC"/>
                </a:solidFill>
                <a:effectLst/>
              </a:rPr>
              <a:t>배리어프리</a:t>
            </a:r>
            <a:r>
              <a:rPr lang="ko-KR" altLang="en-US" sz="1600" b="0" dirty="0">
                <a:solidFill>
                  <a:srgbClr val="E394DC"/>
                </a:solidFill>
                <a:effectLst/>
              </a:rPr>
              <a:t> 주문</a:t>
            </a:r>
            <a:r>
              <a:rPr lang="en-US" altLang="ko-KR" sz="1600" b="0" dirty="0">
                <a:solidFill>
                  <a:srgbClr val="E394DC"/>
                </a:solidFill>
                <a:effectLst/>
              </a:rPr>
              <a:t>"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,</a:t>
            </a:r>
            <a:r>
              <a:rPr lang="ko-KR" altLang="en-US" sz="1600" b="0" dirty="0">
                <a:solidFill>
                  <a:srgbClr val="D8DEE9"/>
                </a:solidFill>
                <a:effectLst/>
              </a:rPr>
              <a:t> </a:t>
            </a:r>
            <a:r>
              <a:rPr lang="en-US" altLang="ko-KR" sz="1600" b="0" i="1" dirty="0" err="1">
                <a:solidFill>
                  <a:srgbClr val="D6D6DD"/>
                </a:solidFill>
                <a:effectLst/>
              </a:rPr>
              <a:t>use_container_width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=</a:t>
            </a:r>
            <a:r>
              <a:rPr lang="en-US" altLang="ko-KR" sz="1600" b="0" dirty="0">
                <a:solidFill>
                  <a:srgbClr val="82D2CE"/>
                </a:solidFill>
                <a:effectLst/>
              </a:rPr>
              <a:t>True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)</a:t>
            </a:r>
            <a:r>
              <a:rPr lang="en-US" altLang="ko-KR" sz="1600" b="0" dirty="0">
                <a:solidFill>
                  <a:srgbClr val="D8DEE9"/>
                </a:solidFill>
                <a:effectLst/>
              </a:rPr>
              <a:t>:</a:t>
            </a:r>
          </a:p>
          <a:p>
            <a:pPr>
              <a:lnSpc>
                <a:spcPts val="1725"/>
              </a:lnSpc>
            </a:pPr>
            <a:r>
              <a:rPr lang="en-US" altLang="ko-KR" sz="1600" b="0" dirty="0">
                <a:solidFill>
                  <a:srgbClr val="D8DEE9"/>
                </a:solidFill>
                <a:effectLst/>
              </a:rPr>
              <a:t>    </a:t>
            </a:r>
            <a:r>
              <a:rPr lang="en-US" altLang="ko-KR" sz="1600" dirty="0" err="1">
                <a:solidFill>
                  <a:srgbClr val="D1D1D1"/>
                </a:solidFill>
              </a:rPr>
              <a:t>os</a:t>
            </a:r>
            <a:r>
              <a:rPr lang="en-US" altLang="ko-KR" sz="1600" dirty="0" err="1">
                <a:solidFill>
                  <a:srgbClr val="D6D6DD"/>
                </a:solidFill>
              </a:rPr>
              <a:t>.</a:t>
            </a:r>
            <a:r>
              <a:rPr lang="en-US" altLang="ko-KR" sz="1600" dirty="0" err="1">
                <a:solidFill>
                  <a:srgbClr val="EBC88D"/>
                </a:solidFill>
              </a:rPr>
              <a:t>system</a:t>
            </a:r>
            <a:r>
              <a:rPr lang="en-US" altLang="ko-KR" sz="1600" dirty="0">
                <a:solidFill>
                  <a:srgbClr val="D6D6DD"/>
                </a:solidFill>
              </a:rPr>
              <a:t>(</a:t>
            </a:r>
            <a:r>
              <a:rPr lang="en-US" altLang="ko-KR" sz="1600" dirty="0">
                <a:solidFill>
                  <a:srgbClr val="E394DC"/>
                </a:solidFill>
              </a:rPr>
              <a:t>"python </a:t>
            </a:r>
            <a:r>
              <a:rPr lang="en-US" altLang="ko-KR" sz="1600" dirty="0" err="1">
                <a:solidFill>
                  <a:srgbClr val="E394DC"/>
                </a:solidFill>
              </a:rPr>
              <a:t>whisper.py</a:t>
            </a:r>
            <a:r>
              <a:rPr lang="en-US" altLang="ko-KR" sz="1600" dirty="0">
                <a:solidFill>
                  <a:srgbClr val="E394DC"/>
                </a:solidFill>
              </a:rPr>
              <a:t>"</a:t>
            </a:r>
            <a:r>
              <a:rPr lang="en-US" altLang="ko-KR" sz="1600" dirty="0">
                <a:solidFill>
                  <a:srgbClr val="D6D6DD"/>
                </a:solidFill>
              </a:rPr>
              <a:t>)</a:t>
            </a:r>
            <a:endParaRPr lang="en-US" altLang="ko-KR" sz="1600" dirty="0">
              <a:solidFill>
                <a:srgbClr val="D8DE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245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F73F12-E56B-E4A7-0126-44E4EF3824FC}"/>
              </a:ext>
            </a:extLst>
          </p:cNvPr>
          <p:cNvSpPr txBox="1"/>
          <p:nvPr/>
        </p:nvSpPr>
        <p:spPr>
          <a:xfrm>
            <a:off x="3428936" y="2497976"/>
            <a:ext cx="561172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수업 끝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수고하셨습니다 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^-^</a:t>
            </a:r>
          </a:p>
        </p:txBody>
      </p:sp>
    </p:spTree>
    <p:extLst>
      <p:ext uri="{BB962C8B-B14F-4D97-AF65-F5344CB8AC3E}">
        <p14:creationId xmlns:p14="http://schemas.microsoft.com/office/powerpoint/2010/main" val="230399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4CBF507-4870-8176-7D17-643A99D94E36}"/>
              </a:ext>
            </a:extLst>
          </p:cNvPr>
          <p:cNvGrpSpPr/>
          <p:nvPr/>
        </p:nvGrpSpPr>
        <p:grpSpPr>
          <a:xfrm>
            <a:off x="2162342" y="2163790"/>
            <a:ext cx="7235658" cy="612667"/>
            <a:chOff x="2162342" y="1679574"/>
            <a:chExt cx="7235658" cy="61266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CD31B0-EB00-E871-F006-9A2A929BFD99}"/>
                </a:ext>
              </a:extLst>
            </p:cNvPr>
            <p:cNvSpPr txBox="1"/>
            <p:nvPr/>
          </p:nvSpPr>
          <p:spPr>
            <a:xfrm>
              <a:off x="4038360" y="169170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팀별 실습 리마인드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BB7A790-1571-1938-F5B1-B459A4C74E62}"/>
                </a:ext>
              </a:extLst>
            </p:cNvPr>
            <p:cNvSpPr txBox="1"/>
            <p:nvPr/>
          </p:nvSpPr>
          <p:spPr>
            <a:xfrm>
              <a:off x="2162342" y="167957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443CA95-D4E9-B2D2-3CEE-5898717C1CA0}"/>
              </a:ext>
            </a:extLst>
          </p:cNvPr>
          <p:cNvGrpSpPr/>
          <p:nvPr/>
        </p:nvGrpSpPr>
        <p:grpSpPr>
          <a:xfrm>
            <a:off x="2162342" y="3429000"/>
            <a:ext cx="7235658" cy="612667"/>
            <a:chOff x="2162342" y="2399413"/>
            <a:chExt cx="7235658" cy="61266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38626D-1197-D0EE-A852-F4680CD6C801}"/>
                </a:ext>
              </a:extLst>
            </p:cNvPr>
            <p:cNvSpPr txBox="1"/>
            <p:nvPr/>
          </p:nvSpPr>
          <p:spPr>
            <a:xfrm>
              <a:off x="2162342" y="2399413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649F3C5-F494-DACD-CFD6-195C1E7027A5}"/>
                </a:ext>
              </a:extLst>
            </p:cNvPr>
            <p:cNvSpPr txBox="1"/>
            <p:nvPr/>
          </p:nvSpPr>
          <p:spPr>
            <a:xfrm>
              <a:off x="4038360" y="2411540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lang="ko-KR" altLang="en-US" sz="2400" b="1" kern="0" dirty="0" err="1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키오스크 구현하기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50F98D1-8249-E815-EC61-34C5F2EDA8D4}"/>
              </a:ext>
            </a:extLst>
          </p:cNvPr>
          <p:cNvGrpSpPr/>
          <p:nvPr/>
        </p:nvGrpSpPr>
        <p:grpSpPr>
          <a:xfrm>
            <a:off x="2162342" y="4694209"/>
            <a:ext cx="7235658" cy="612667"/>
            <a:chOff x="2162342" y="3119252"/>
            <a:chExt cx="7235658" cy="6126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9B9866-51D1-1E9D-B8B5-28EABDD28A42}"/>
                </a:ext>
              </a:extLst>
            </p:cNvPr>
            <p:cNvSpPr txBox="1"/>
            <p:nvPr/>
          </p:nvSpPr>
          <p:spPr>
            <a:xfrm>
              <a:off x="2162342" y="3119252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30FE72-6939-93C7-3FDB-03166DEDBA02}"/>
                </a:ext>
              </a:extLst>
            </p:cNvPr>
            <p:cNvSpPr txBox="1"/>
            <p:nvPr/>
          </p:nvSpPr>
          <p:spPr>
            <a:xfrm>
              <a:off x="4038360" y="3131379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kumimoji="0" lang="ko-KR" altLang="en-US" sz="2400" b="1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키오스크 발표하기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C42A-BB95-300E-CDB7-E806D28B1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56D2BC2-CD2D-DB79-C0CA-7CD3408AF52B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A146F3-5D26-D1CF-0AAE-774940188A5C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Stage 3: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팀별 실습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55EA0A5-9790-8AC6-0703-EF79714B1F1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7FF4B6A0-409D-7982-80C9-B4C0022E2B32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503FB79B-22AB-12A0-B6A8-59C8F30CAB4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41D18BFB-D15A-EA5C-BFB6-448ECBD2E3F6}"/>
              </a:ext>
            </a:extLst>
          </p:cNvPr>
          <p:cNvSpPr/>
          <p:nvPr/>
        </p:nvSpPr>
        <p:spPr>
          <a:xfrm>
            <a:off x="1797631" y="1748445"/>
            <a:ext cx="9219620" cy="1808355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여러분들이 구현해 볼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키오스크의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플로우차트를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그려 보세요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처음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선택 화면까지 주어집니다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이후의 차트를 완성하세요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카페여도 좋고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식당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이어도 좋습니다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여러분의 가게와 상품을 만들어 보세요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만든 후 강사 선생님들께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확인받아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주세요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!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F471737-1C4C-0F08-025F-154ACAFD075B}"/>
              </a:ext>
            </a:extLst>
          </p:cNvPr>
          <p:cNvGrpSpPr/>
          <p:nvPr/>
        </p:nvGrpSpPr>
        <p:grpSpPr>
          <a:xfrm>
            <a:off x="4333358" y="4171314"/>
            <a:ext cx="3525284" cy="1793637"/>
            <a:chOff x="4333358" y="4171314"/>
            <a:chExt cx="3525284" cy="179363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71E4C0C-34C7-409F-C1FB-28BD20605209}"/>
                </a:ext>
              </a:extLst>
            </p:cNvPr>
            <p:cNvSpPr/>
            <p:nvPr/>
          </p:nvSpPr>
          <p:spPr>
            <a:xfrm>
              <a:off x="4822781" y="4171314"/>
              <a:ext cx="2577599" cy="5040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주문 방식 선택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(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 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)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F332AD8C-35C8-3C82-2F6C-A86504E0F6A4}"/>
                </a:ext>
              </a:extLst>
            </p:cNvPr>
            <p:cNvCxnSpPr>
              <a:cxnSpLocks/>
            </p:cNvCxnSpPr>
            <p:nvPr/>
          </p:nvCxnSpPr>
          <p:spPr>
            <a:xfrm>
              <a:off x="6111581" y="4675314"/>
              <a:ext cx="0" cy="229960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순서도: 판단 28">
              <a:extLst>
                <a:ext uri="{FF2B5EF4-FFF2-40B4-BE49-F238E27FC236}">
                  <a16:creationId xmlns:a16="http://schemas.microsoft.com/office/drawing/2014/main" id="{B9407351-7E88-4BA5-BDDA-B6ABC42EB76E}"/>
                </a:ext>
              </a:extLst>
            </p:cNvPr>
            <p:cNvSpPr/>
            <p:nvPr/>
          </p:nvSpPr>
          <p:spPr>
            <a:xfrm>
              <a:off x="5247451" y="4905274"/>
              <a:ext cx="1722000" cy="440790"/>
            </a:xfrm>
            <a:prstGeom prst="flowChartDecision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?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FB431E6-CCE0-AFF2-BB7C-D0718DFA8456}"/>
                </a:ext>
              </a:extLst>
            </p:cNvPr>
            <p:cNvGrpSpPr/>
            <p:nvPr/>
          </p:nvGrpSpPr>
          <p:grpSpPr>
            <a:xfrm>
              <a:off x="5060852" y="5125669"/>
              <a:ext cx="165469" cy="467594"/>
              <a:chOff x="4830394" y="4080153"/>
              <a:chExt cx="165469" cy="467594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0DEF318D-F10E-FA2F-3E55-4B7D6ED04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562CC6A5-7E35-2D59-1883-70E897585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312FB7A-3245-D6B2-37BC-6292D91AFAC5}"/>
                </a:ext>
              </a:extLst>
            </p:cNvPr>
            <p:cNvGrpSpPr/>
            <p:nvPr/>
          </p:nvGrpSpPr>
          <p:grpSpPr>
            <a:xfrm flipH="1">
              <a:off x="6990581" y="5125669"/>
              <a:ext cx="165469" cy="467594"/>
              <a:chOff x="4830394" y="4080153"/>
              <a:chExt cx="165469" cy="467594"/>
            </a:xfrm>
          </p:grpSpPr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F42342F1-111A-0360-CE4A-E50E8E2E35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E5B1B3F7-F738-CFBB-3284-475C84386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2829CB-9252-9B2B-5F98-34C5F8472E30}"/>
                </a:ext>
              </a:extLst>
            </p:cNvPr>
            <p:cNvSpPr txBox="1"/>
            <p:nvPr/>
          </p:nvSpPr>
          <p:spPr>
            <a:xfrm>
              <a:off x="4622419" y="4814083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yes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C7073D-8CFE-7C61-731E-31E8C5D22381}"/>
                </a:ext>
              </a:extLst>
            </p:cNvPr>
            <p:cNvSpPr txBox="1"/>
            <p:nvPr/>
          </p:nvSpPr>
          <p:spPr>
            <a:xfrm>
              <a:off x="6857081" y="4859049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no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8631DEB-E076-C882-9304-DDAC0FD02CD2}"/>
                </a:ext>
              </a:extLst>
            </p:cNvPr>
            <p:cNvSpPr/>
            <p:nvPr/>
          </p:nvSpPr>
          <p:spPr>
            <a:xfrm>
              <a:off x="4333358" y="558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음성인식 모드 작동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8851FBD-5DAE-DFE9-6B75-E96368C738C9}"/>
                </a:ext>
              </a:extLst>
            </p:cNvPr>
            <p:cNvSpPr/>
            <p:nvPr/>
          </p:nvSpPr>
          <p:spPr>
            <a:xfrm>
              <a:off x="6403655" y="558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 모드 작동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B4FACB-C521-E669-540A-6478331E0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0103" y="5359466"/>
            <a:ext cx="270000" cy="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3238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37814-C6FC-4A22-E053-8C2566733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38C5DA1-6775-8C08-F5AD-96B4E505619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E44347-7BA4-F225-9D85-13E645B03F10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팀별로 만든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플로우차트를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확인하고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구현해 봅시다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BAF9A10-C860-6CCF-76F6-72DF7199BAF8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157B7980-EF42-C09C-14F5-871C5604393C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27E53242-EF19-205B-C2A3-4C9D44575AF1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 descr="텍스트, 도표, 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7EC664-ACAC-8B7E-A9AB-D3B9F9B77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930" y="1773838"/>
            <a:ext cx="2773448" cy="44550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70B79F8-562B-A99F-ADA8-7B9B555C6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916" y="1626376"/>
            <a:ext cx="4432498" cy="3605248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955FA1E-2906-2112-E5D2-4604B9304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586" y="2897066"/>
            <a:ext cx="270000" cy="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9CBAEE-40AB-0182-937F-A2AD21E74D58}"/>
              </a:ext>
            </a:extLst>
          </p:cNvPr>
          <p:cNvSpPr txBox="1"/>
          <p:nvPr/>
        </p:nvSpPr>
        <p:spPr>
          <a:xfrm>
            <a:off x="4889304" y="5024829"/>
            <a:ext cx="6831666" cy="858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Barrier_free_kiosk.py </a:t>
            </a: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를 열고</a:t>
            </a:r>
            <a:endParaRPr lang="en-US" altLang="ko-KR" sz="2400" kern="0" dirty="0">
              <a:solidFill>
                <a:srgbClr val="000000">
                  <a:lumMod val="85000"/>
                  <a:lumOff val="15000"/>
                </a:srgb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구현해 주세요</a:t>
            </a:r>
            <a:r>
              <a:rPr lang="en-US" altLang="ko-KR" sz="24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</a:t>
            </a:r>
            <a:endParaRPr kumimoji="0" lang="en-US" altLang="ko-KR" sz="240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494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9FC69-5AA9-49C1-6CF7-EFC755451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CC1557A3-4C15-A781-B1CD-6C560406FB8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4AB6FB-FF02-C84F-A572-418AE1773A0F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여러분이 만든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키오스크를 발표해 봅시다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D5CB051-BF10-F8DB-F137-05205F9669C0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D15FED69-2808-71FA-25B0-011C7860B954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D976944F-0D1D-EDF3-7BA2-7975292D575B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1026" name="Picture 2" descr="26년부터 식당 내 키오스크 배리어프리로 100% 교체해야... 의무화 적용 이후에는 어떻게? - 녹색경제신문">
            <a:extLst>
              <a:ext uri="{FF2B5EF4-FFF2-40B4-BE49-F238E27FC236}">
                <a16:creationId xmlns:a16="http://schemas.microsoft.com/office/drawing/2014/main" id="{8870607F-F6D4-E7EC-2A7F-C26659FA9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823347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44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0CADD06-7C63-21C7-5892-D442A9772E22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292E067-35EC-DB5D-6F4A-4CB9A36788A1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Bonus stage: </a:t>
              </a: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DF83013-3B7C-00CC-9D3F-6EB416711BC1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4B3AD8E8-3BD4-0EDD-5B56-3F53331F1C07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D1D18DF5-FFE8-3446-E2FD-DC7576315846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EE90430-079C-C09F-DBEE-462DC0501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297" y="2408399"/>
            <a:ext cx="3667406" cy="307800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5A8994F-168A-A168-B2A1-C188A2B1D5A1}"/>
              </a:ext>
            </a:extLst>
          </p:cNvPr>
          <p:cNvSpPr/>
          <p:nvPr/>
        </p:nvSpPr>
        <p:spPr>
          <a:xfrm>
            <a:off x="3946942" y="2850442"/>
            <a:ext cx="4298115" cy="317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102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8CDAA02-B24B-33C9-C673-4C291CFB9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0ADA422-124C-59F5-8E87-56D82FCAF6E9}"/>
              </a:ext>
            </a:extLst>
          </p:cNvPr>
          <p:cNvSpPr/>
          <p:nvPr/>
        </p:nvSpPr>
        <p:spPr>
          <a:xfrm>
            <a:off x="3890372" y="1990741"/>
            <a:ext cx="41016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streamlit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run 00-text.py </a:t>
            </a: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입력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1" name="그림 10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2AD453-25D4-3F43-BCE7-78500C59E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836" y="2682724"/>
            <a:ext cx="5344271" cy="251495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ECCC59-7E98-93DF-F712-F011FD44C8E7}"/>
              </a:ext>
            </a:extLst>
          </p:cNvPr>
          <p:cNvSpPr/>
          <p:nvPr/>
        </p:nvSpPr>
        <p:spPr>
          <a:xfrm>
            <a:off x="2938589" y="5540968"/>
            <a:ext cx="60051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여러분의 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Local URL</a:t>
            </a:r>
            <a:r>
              <a:rPr lang="ko-KR" altLang="en-US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로 웹 페이지를 열 수 있어요</a:t>
            </a:r>
            <a:r>
              <a:rPr lang="en-US" altLang="ko-KR" sz="16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44288B5-551C-A4DB-B9A0-FB1FF816965E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3EDF9BD-9833-83BB-7103-913122F0682F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Bonus stage: </a:t>
              </a: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1290EBB-C134-F67C-3CD5-C06D290EAFB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0A6D7110-92D5-6674-4882-1B24A60155B0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4E9F633A-0314-521A-C788-6AE3F5C054D2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8777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73E5F73-865C-CE0C-2EC6-CD814CF66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AB398FE-A38E-536A-3163-CEDB69927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556" y="1836000"/>
            <a:ext cx="2905288" cy="3574800"/>
          </a:xfrm>
          <a:prstGeom prst="rect">
            <a:avLst/>
          </a:prstGeom>
        </p:spPr>
      </p:pic>
      <p:pic>
        <p:nvPicPr>
          <p:cNvPr id="13" name="그림 12" descr="텍스트, 스크린샷, 소프트웨어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63FBA8F-A235-ECD3-34D5-3A423B57BE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35" y="2001620"/>
            <a:ext cx="3569730" cy="3243560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761FAE7-C798-9D01-FCA8-2237A33D97A3}"/>
              </a:ext>
            </a:extLst>
          </p:cNvPr>
          <p:cNvCxnSpPr>
            <a:cxnSpLocks/>
          </p:cNvCxnSpPr>
          <p:nvPr/>
        </p:nvCxnSpPr>
        <p:spPr>
          <a:xfrm>
            <a:off x="5500800" y="3623400"/>
            <a:ext cx="10368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8D59E0-B2F5-A165-3CD2-BB9918296D2F}"/>
              </a:ext>
            </a:extLst>
          </p:cNvPr>
          <p:cNvSpPr/>
          <p:nvPr/>
        </p:nvSpPr>
        <p:spPr>
          <a:xfrm>
            <a:off x="1944730" y="5540968"/>
            <a:ext cx="799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웹 페이지와 코드를 비교해 가면서 </a:t>
            </a:r>
            <a:r>
              <a:rPr kumimoji="0" lang="en-US" altLang="ko-K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streamlit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동작 코드를 익혀 보세요</a:t>
            </a: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!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BE98FD8-C4E8-C843-ED87-F768078F6A7E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4024D3C-C13A-C440-3E2E-179E4A324B4E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Bonus stage: </a:t>
              </a: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3491A77-406D-47BC-E19F-843CD50503D7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1C9737F6-1D5A-76CA-FCC5-E6FEDA168536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0A67CBD6-F5CC-8CA5-2395-F2094F7C0D24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634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73E5F73-865C-CE0C-2EC6-CD814CF66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8D59E0-B2F5-A165-3CD2-BB9918296D2F}"/>
              </a:ext>
            </a:extLst>
          </p:cNvPr>
          <p:cNvSpPr/>
          <p:nvPr/>
        </p:nvSpPr>
        <p:spPr>
          <a:xfrm>
            <a:off x="1944730" y="5220688"/>
            <a:ext cx="79929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웹 페이지 실행 중에 코드를 고쳐야 한다면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고친 후 웹 페이지의 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Deploy-Rerun </a:t>
            </a: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으로 페이지를 다시 </a:t>
            </a:r>
            <a:r>
              <a:rPr lang="ko-KR" altLang="en-US" sz="1600" b="1" kern="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로딩해</a:t>
            </a:r>
            <a:r>
              <a:rPr lang="ko-KR" altLang="en-US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주세요</a:t>
            </a:r>
            <a:r>
              <a:rPr lang="en-US" altLang="ko-KR" sz="1600" b="1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.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8" name="그림 7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C25678F-FD0B-AAB8-50FF-16BAD245A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799" y="2130084"/>
            <a:ext cx="3590402" cy="259783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460131E-589D-0A92-E5AD-78B7162F93AD}"/>
              </a:ext>
            </a:extLst>
          </p:cNvPr>
          <p:cNvSpPr/>
          <p:nvPr/>
        </p:nvSpPr>
        <p:spPr>
          <a:xfrm>
            <a:off x="4831201" y="3009600"/>
            <a:ext cx="2368800" cy="419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68C7506-A248-63BD-9278-D6FE9BD60D52}"/>
              </a:ext>
            </a:extLst>
          </p:cNvPr>
          <p:cNvGrpSpPr/>
          <p:nvPr/>
        </p:nvGrpSpPr>
        <p:grpSpPr>
          <a:xfrm>
            <a:off x="692076" y="1147755"/>
            <a:ext cx="8007031" cy="489557"/>
            <a:chOff x="1189916" y="1147755"/>
            <a:chExt cx="8007031" cy="48955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B5C776-E3C3-AE1C-85DC-21A05DE6EA7F}"/>
                </a:ext>
              </a:extLst>
            </p:cNvPr>
            <p:cNvSpPr txBox="1"/>
            <p:nvPr/>
          </p:nvSpPr>
          <p:spPr>
            <a:xfrm>
              <a:off x="1766128" y="1147755"/>
              <a:ext cx="7430819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Bonus stage: </a:t>
              </a:r>
              <a:r>
                <a:rPr kumimoji="0" lang="en-US" altLang="ko-KR" sz="240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Streamlit</a:t>
              </a:r>
              <a:r>
                <a:rPr kumimoji="0" lang="ko-KR" altLang="en-US" sz="240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으로 화면을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만들어 보자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9BD9528-08E8-944E-F9A0-9A11DD751CF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766A61E5-8696-F0C0-78F5-C04936B7A98C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B38CBB9-80C6-51EC-0309-BBFAA42F58A1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1374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5213</TotalTime>
  <Words>236</Words>
  <Application>Microsoft Office PowerPoint</Application>
  <PresentationFormat>와이드스크린</PresentationFormat>
  <Paragraphs>46</Paragraphs>
  <Slides>11</Slides>
  <Notes>6</Notes>
  <HiddenSlides>5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배달의민족 도현</vt:lpstr>
      <vt:lpstr>Droid Sans Mono</vt:lpstr>
      <vt:lpstr>나눔스퀘어_ac</vt:lpstr>
      <vt:lpstr>Arial</vt:lpstr>
      <vt:lpstr>맑은 고딕</vt:lpstr>
      <vt:lpstr>Constantia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김희수</dc:creator>
  <cp:lastModifiedBy>도현 김</cp:lastModifiedBy>
  <cp:revision>220</cp:revision>
  <dcterms:created xsi:type="dcterms:W3CDTF">2023-07-18T04:23:36Z</dcterms:created>
  <dcterms:modified xsi:type="dcterms:W3CDTF">2025-06-20T06:57:30Z</dcterms:modified>
</cp:coreProperties>
</file>

<file path=docProps/thumbnail.jpeg>
</file>